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Override PartName="/ppt/slides/slide11.xml" ContentType="application/vnd.openxmlformats-officedocument.presentationml.slide+xml"/>
  <Default Extension="xml" ContentType="application/xml"/>
  <Override PartName="/ppt/slides/slide9.xml" ContentType="application/vnd.openxmlformats-officedocument.presentationml.slide+xml"/>
  <Override PartName="/ppt/slideLayouts/slideLayout16.xml" ContentType="application/vnd.openxmlformats-officedocument.presentationml.slideLayout+xml"/>
  <Default Extension="jpeg" ContentType="image/jpeg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14.xml" ContentType="application/vnd.openxmlformats-officedocument.presentationml.slideLayout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1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Default Extension="tiff" ContentType="image/tiff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s/slide19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5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60" r:id="rId1"/>
  </p:sldMasterIdLst>
  <p:sldIdLst>
    <p:sldId id="256" r:id="rId2"/>
    <p:sldId id="270" r:id="rId3"/>
    <p:sldId id="257" r:id="rId4"/>
    <p:sldId id="271" r:id="rId5"/>
    <p:sldId id="272" r:id="rId6"/>
    <p:sldId id="259" r:id="rId7"/>
    <p:sldId id="273" r:id="rId8"/>
    <p:sldId id="260" r:id="rId9"/>
    <p:sldId id="274" r:id="rId10"/>
    <p:sldId id="275" r:id="rId11"/>
    <p:sldId id="264" r:id="rId12"/>
    <p:sldId id="267" r:id="rId13"/>
    <p:sldId id="276" r:id="rId14"/>
    <p:sldId id="261" r:id="rId15"/>
    <p:sldId id="262" r:id="rId16"/>
    <p:sldId id="263" r:id="rId17"/>
    <p:sldId id="265" r:id="rId18"/>
    <p:sldId id="266" r:id="rId19"/>
    <p:sldId id="269" r:id="rId20"/>
    <p:sldId id="258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0"/>
    </p:ext>
    <p:ext uri="{D31A062A-798A-4329-ABDD-BBA856620510}">
      <p14:defaultImageDpi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154" d="100"/>
          <a:sy n="154" d="100"/>
        </p:scale>
        <p:origin x="-114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printerSettings" Target="printerSettings/printerSettings1.bin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6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TitleSlid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492375"/>
            <a:ext cx="6762749" cy="1470025"/>
          </a:xfrm>
        </p:spPr>
        <p:txBody>
          <a:bodyPr/>
          <a:lstStyle>
            <a:lvl1pPr algn="r">
              <a:defRPr sz="4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1" y="3966882"/>
            <a:ext cx="6762749" cy="1752600"/>
          </a:xfrm>
        </p:spPr>
        <p:txBody>
          <a:bodyPr>
            <a:normAutofit/>
          </a:bodyPr>
          <a:lstStyle>
            <a:lvl1pPr marL="0" indent="0" algn="r">
              <a:spcBef>
                <a:spcPts val="6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pPr/>
              <a:t>3/29/13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pPr/>
              <a:t>3/29/13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Cap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4" y="590550"/>
            <a:ext cx="365760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3023" y="739588"/>
            <a:ext cx="3657600" cy="530878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464" y="1816100"/>
            <a:ext cx="3657600" cy="3822700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pPr/>
              <a:t>3/29/13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PictureCap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977" y="187452"/>
            <a:ext cx="853665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0" y="533400"/>
            <a:ext cx="4476750" cy="125253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124" y="1828800"/>
            <a:ext cx="4474539" cy="3810000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6124" y="6288741"/>
            <a:ext cx="1887537" cy="365125"/>
          </a:xfrm>
        </p:spPr>
        <p:txBody>
          <a:bodyPr/>
          <a:lstStyle/>
          <a:p>
            <a:fld id="{D140825E-4A15-4D39-8176-1F07E904CB30}" type="datetimeFigureOut">
              <a:rPr lang="en-US" smtClean="0"/>
              <a:pPr/>
              <a:t>3/29/13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67399" y="6288741"/>
            <a:ext cx="267596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188253" y="179292"/>
            <a:ext cx="3281087" cy="6483096"/>
          </a:xfrm>
          <a:prstGeom prst="round1Rect">
            <a:avLst>
              <a:gd name="adj" fmla="val 17325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-PictureCaption-Extra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0953" y="533400"/>
            <a:ext cx="3657600" cy="125253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596153" y="1600199"/>
            <a:ext cx="3657600" cy="3657601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10412" y="1828800"/>
            <a:ext cx="3657600" cy="3810000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741"/>
            <a:ext cx="1865125" cy="365125"/>
          </a:xfrm>
        </p:spPr>
        <p:txBody>
          <a:bodyPr/>
          <a:lstStyle/>
          <a:p>
            <a:fld id="{D140825E-4A15-4D39-8176-1F07E904CB30}" type="datetimeFigureOut">
              <a:rPr lang="en-US" smtClean="0"/>
              <a:pPr/>
              <a:t>3/29/13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741"/>
            <a:ext cx="521755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-PictureCaption-Extra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038" y="3778624"/>
            <a:ext cx="7560515" cy="110265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871584" y="762000"/>
            <a:ext cx="7427726" cy="2989730"/>
          </a:xfrm>
          <a:prstGeom prst="roundRect">
            <a:avLst>
              <a:gd name="adj" fmla="val 7476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8034" y="4827493"/>
            <a:ext cx="7559977" cy="1220881"/>
          </a:xfrm>
        </p:spPr>
        <p:txBody>
          <a:bodyPr>
            <a:normAutofit/>
          </a:bodyPr>
          <a:lstStyle>
            <a:lvl1pPr marL="0" indent="0">
              <a:spcBef>
                <a:spcPts val="3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741"/>
            <a:ext cx="1865125" cy="365125"/>
          </a:xfrm>
        </p:spPr>
        <p:txBody>
          <a:bodyPr/>
          <a:lstStyle/>
          <a:p>
            <a:fld id="{D140825E-4A15-4D39-8176-1F07E904CB30}" type="datetimeFigureOut">
              <a:rPr lang="en-US" smtClean="0"/>
              <a:pPr/>
              <a:t>3/29/13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741"/>
            <a:ext cx="521755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pPr/>
              <a:t>3/29/13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28646" y="779463"/>
            <a:ext cx="1358153" cy="52689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9462" y="779464"/>
            <a:ext cx="6170613" cy="5268911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pPr/>
              <a:t>3/29/13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pPr/>
              <a:t>3/29/13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SectionHead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591360"/>
            <a:ext cx="7583487" cy="1362075"/>
          </a:xfrm>
        </p:spPr>
        <p:txBody>
          <a:bodyPr anchor="b" anchorCtr="0">
            <a:noAutofit/>
          </a:bodyPr>
          <a:lstStyle>
            <a:lvl1pPr algn="l">
              <a:defRPr sz="44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3950354"/>
            <a:ext cx="7583487" cy="1500187"/>
          </a:xfrm>
        </p:spPr>
        <p:txBody>
          <a:bodyPr anchor="t" anchorCtr="0"/>
          <a:lstStyle>
            <a:lvl1pPr marL="0" indent="0" algn="l">
              <a:spcBef>
                <a:spcPts val="600"/>
              </a:spcBef>
              <a:buNone/>
              <a:defRPr sz="2000" cap="none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pPr/>
              <a:t>3/29/13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8541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pPr/>
              <a:t>3/29/13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9463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5350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5350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pPr/>
              <a:t>3/29/13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>
            <a:off x="874059" y="2286000"/>
            <a:ext cx="3563003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815840" y="2286000"/>
            <a:ext cx="356616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874059" y="2286000"/>
            <a:ext cx="3563003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815840" y="2286000"/>
            <a:ext cx="356616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1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pPr/>
              <a:t>3/29/13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779462" y="3991816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pPr/>
              <a:t>3/29/13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pPr/>
              <a:t>3/29/13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77946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5"/>
          </p:nvPr>
        </p:nvSpPr>
        <p:spPr>
          <a:xfrm>
            <a:off x="77946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4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pPr/>
              <a:t>3/29/13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Diagonal Corner Rectangle 7"/>
          <p:cNvSpPr/>
          <p:nvPr/>
        </p:nvSpPr>
        <p:spPr>
          <a:xfrm>
            <a:off x="189707" y="189707"/>
            <a:ext cx="8764587" cy="6478587"/>
          </a:xfrm>
          <a:prstGeom prst="round2DiagRect">
            <a:avLst>
              <a:gd name="adj1" fmla="val 9416"/>
              <a:gd name="adj2" fmla="val 0"/>
            </a:avLst>
          </a:prstGeom>
          <a:gradFill>
            <a:gsLst>
              <a:gs pos="17000">
                <a:schemeClr val="bg2"/>
              </a:gs>
              <a:gs pos="100000">
                <a:schemeClr val="tx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dirty="0" smtClean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828800"/>
            <a:ext cx="7583487" cy="42089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1000" y="6288741"/>
            <a:ext cx="188753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D140825E-4A15-4D39-8176-1F07E904CB30}" type="datetimeFigureOut">
              <a:rPr lang="en-US" smtClean="0"/>
              <a:pPr/>
              <a:t>3/29/13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04615" y="6288741"/>
            <a:ext cx="5238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4411" y="219635"/>
            <a:ext cx="493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93E4AAA4-6363-4581-962D-1ACCC2D600C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2000"/>
        </a:spcBef>
        <a:buFont typeface="Wingdings 2" pitchFamily="18" charset="2"/>
        <a:buChar char=""/>
        <a:defRPr sz="2200" kern="1200">
          <a:solidFill>
            <a:schemeClr val="bg1"/>
          </a:solidFill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Font typeface="Wingdings 2" pitchFamily="18" charset="2"/>
        <a:buChar char="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1711325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6pPr>
      <a:lvl7pPr marL="2000250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7pPr>
      <a:lvl8pPr marL="2290763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8pPr>
      <a:lvl9pPr marL="2571750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tiff"/><Relationship Id="rId3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tiff"/><Relationship Id="rId3" Type="http://schemas.openxmlformats.org/officeDocument/2006/relationships/image" Target="../media/image32.tif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tiff"/><Relationship Id="rId3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iff"/><Relationship Id="rId4" Type="http://schemas.openxmlformats.org/officeDocument/2006/relationships/image" Target="../media/image35.tiff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myboe.org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4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indiana.edu/~iucme/lessonplans.html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outube.com/watch?v=KpLVVtBopok" TargetMode="External"/><Relationship Id="rId3" Type="http://schemas.openxmlformats.org/officeDocument/2006/relationships/image" Target="../media/image40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outube.com/watch?v=dY2mRM4i6tY" TargetMode="External"/><Relationship Id="rId3" Type="http://schemas.openxmlformats.org/officeDocument/2006/relationships/image" Target="../media/image10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tif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corestandards.org/Math/Practice/MP4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5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90253" y="1022350"/>
            <a:ext cx="6872697" cy="1470025"/>
          </a:xfrm>
        </p:spPr>
        <p:txBody>
          <a:bodyPr/>
          <a:lstStyle/>
          <a:p>
            <a:r>
              <a:rPr lang="en-US" sz="4000" dirty="0" smtClean="0"/>
              <a:t>Mathematical practices     for STEM thinkers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1" y="2658128"/>
            <a:ext cx="6762749" cy="2486182"/>
          </a:xfrm>
        </p:spPr>
        <p:txBody>
          <a:bodyPr>
            <a:normAutofit/>
          </a:bodyPr>
          <a:lstStyle/>
          <a:p>
            <a:r>
              <a:rPr lang="en-US" dirty="0" smtClean="0"/>
              <a:t>Maria C. Simani, Ph.D.</a:t>
            </a:r>
          </a:p>
          <a:p>
            <a:r>
              <a:rPr lang="en-US" dirty="0" smtClean="0"/>
              <a:t>California Science Project</a:t>
            </a:r>
          </a:p>
          <a:p>
            <a:r>
              <a:rPr lang="en-US" dirty="0" smtClean="0"/>
              <a:t>University of California, Riverside</a:t>
            </a:r>
          </a:p>
          <a:p>
            <a:endParaRPr lang="en-US" dirty="0"/>
          </a:p>
          <a:p>
            <a:r>
              <a:rPr lang="en-US" dirty="0" err="1" smtClean="0"/>
              <a:t>MaThink</a:t>
            </a:r>
            <a:r>
              <a:rPr lang="en-US" dirty="0" smtClean="0"/>
              <a:t> 2013</a:t>
            </a:r>
          </a:p>
          <a:p>
            <a:endParaRPr lang="en-US" dirty="0" smtClean="0"/>
          </a:p>
          <a:p>
            <a:r>
              <a:rPr lang="en-US" dirty="0" err="1"/>
              <a:t>m</a:t>
            </a:r>
            <a:r>
              <a:rPr lang="en-US" dirty="0" err="1" smtClean="0"/>
              <a:t>aria.simani@ucr.edu</a:t>
            </a:r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73950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788457"/>
          </a:xfrm>
        </p:spPr>
        <p:txBody>
          <a:bodyPr/>
          <a:lstStyle/>
          <a:p>
            <a:r>
              <a:rPr lang="en-US" dirty="0" smtClean="0"/>
              <a:t>Want to land on Mars?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158" y="1673481"/>
            <a:ext cx="4847412" cy="336674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6231" y="1673481"/>
            <a:ext cx="3272867" cy="196372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6231" y="4118755"/>
            <a:ext cx="3272867" cy="217794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some steps needed to model problems?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1710953"/>
            <a:ext cx="7583487" cy="4611425"/>
          </a:xfrm>
        </p:spPr>
        <p:txBody>
          <a:bodyPr>
            <a:normAutofit fontScale="70000" lnSpcReduction="2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dirty="0" smtClean="0"/>
              <a:t>What is the complicated situation</a:t>
            </a:r>
            <a:r>
              <a:rPr lang="en-US" dirty="0" smtClean="0"/>
              <a:t> or problem about</a:t>
            </a:r>
            <a:r>
              <a:rPr lang="en-US" dirty="0" smtClean="0"/>
              <a:t>?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What are the important quantities or relevant variables?</a:t>
            </a:r>
          </a:p>
          <a:p>
            <a:pPr marL="1035050" lvl="2" indent="-457200"/>
            <a:r>
              <a:rPr lang="en-US" dirty="0" smtClean="0"/>
              <a:t>Are there any characteristic patterns?</a:t>
            </a:r>
          </a:p>
          <a:p>
            <a:pPr marL="1035050" lvl="2" indent="-457200"/>
            <a:r>
              <a:rPr lang="en-US" dirty="0" smtClean="0"/>
              <a:t>What is not relevant (at the moment)?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What assumptions or approximations are being made</a:t>
            </a:r>
            <a:r>
              <a:rPr lang="en-US" dirty="0" smtClean="0"/>
              <a:t>?</a:t>
            </a:r>
          </a:p>
          <a:p>
            <a:pPr marL="1035050" lvl="2" indent="-457200"/>
            <a:r>
              <a:rPr lang="en-US" dirty="0" smtClean="0"/>
              <a:t>Can I test those assumptions/approximations?</a:t>
            </a: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What are the relationships between the variables</a:t>
            </a:r>
            <a:r>
              <a:rPr lang="en-US" dirty="0" smtClean="0"/>
              <a:t>?</a:t>
            </a:r>
          </a:p>
          <a:p>
            <a:pPr marL="1035050" lvl="2" indent="-457200"/>
            <a:r>
              <a:rPr lang="en-US" dirty="0" smtClean="0"/>
              <a:t>Are there any characteristic patterns</a:t>
            </a:r>
            <a:r>
              <a:rPr lang="en-US" dirty="0" smtClean="0"/>
              <a:t>?</a:t>
            </a: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How </a:t>
            </a:r>
            <a:r>
              <a:rPr lang="en-US" dirty="0" smtClean="0"/>
              <a:t>do I interpret the results</a:t>
            </a:r>
            <a:r>
              <a:rPr lang="en-US" dirty="0" smtClean="0"/>
              <a:t>?</a:t>
            </a:r>
          </a:p>
          <a:p>
            <a:pPr marL="1035050" lvl="2" indent="-457200"/>
            <a:r>
              <a:rPr lang="en-US" dirty="0" smtClean="0"/>
              <a:t>Which conclusions can I draw?</a:t>
            </a:r>
            <a:r>
              <a:rPr lang="en-US" dirty="0" smtClean="0"/>
              <a:t> </a:t>
            </a: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Do the results make sense?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In which way I can improve the model?</a:t>
            </a:r>
          </a:p>
          <a:p>
            <a:pPr marL="752475" lvl="1" indent="-457200">
              <a:buFont typeface="+mj-lt"/>
              <a:buAutoNum type="alphaLcParenR"/>
            </a:pPr>
            <a:r>
              <a:rPr lang="en-US" dirty="0" smtClean="0"/>
              <a:t>Should/Can I improve the model?</a:t>
            </a:r>
          </a:p>
          <a:p>
            <a:pPr marL="752475" lvl="1" indent="-457200">
              <a:buFont typeface="+mj-lt"/>
              <a:buAutoNum type="alphaLcParenR"/>
            </a:pPr>
            <a:r>
              <a:rPr lang="en-US" b="1" i="1" u="sng" dirty="0" smtClean="0"/>
              <a:t> Is the current model good enough to be useful?</a:t>
            </a:r>
          </a:p>
          <a:p>
            <a:pPr marL="752475" lvl="1" indent="-457200">
              <a:buFont typeface="+mj-lt"/>
              <a:buAutoNum type="alphaLcParenR"/>
            </a:pP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2595" y="4813024"/>
            <a:ext cx="1825730" cy="1338869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42116663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254413"/>
          </a:xfrm>
        </p:spPr>
        <p:txBody>
          <a:bodyPr/>
          <a:lstStyle/>
          <a:p>
            <a:r>
              <a:rPr lang="en-US" sz="3200" dirty="0" smtClean="0"/>
              <a:t>Real example of</a:t>
            </a:r>
            <a:r>
              <a:rPr lang="en-US" sz="3200" dirty="0" smtClean="0"/>
              <a:t> math modeling</a:t>
            </a:r>
            <a:r>
              <a:rPr lang="en-US" sz="3200" dirty="0" smtClean="0"/>
              <a:t>:           Google Traffic </a:t>
            </a:r>
            <a:r>
              <a:rPr lang="en-US" sz="3200" dirty="0" err="1" smtClean="0"/>
              <a:t>SoCal</a:t>
            </a:r>
            <a:r>
              <a:rPr lang="en-US" sz="3200" dirty="0" smtClean="0"/>
              <a:t> 5:30 PM</a:t>
            </a:r>
            <a:endParaRPr lang="en-US" sz="3200" dirty="0"/>
          </a:p>
        </p:txBody>
      </p:sp>
      <p:pic>
        <p:nvPicPr>
          <p:cNvPr id="4" name="Picture 3" descr="Google traffic - SoCal 530 pm 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783" y="2175723"/>
            <a:ext cx="5882992" cy="342488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7165" y="2175723"/>
            <a:ext cx="2157675" cy="3424882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5874957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697094"/>
          </a:xfrm>
        </p:spPr>
        <p:txBody>
          <a:bodyPr/>
          <a:lstStyle/>
          <a:p>
            <a:r>
              <a:rPr lang="en-US" sz="3200" dirty="0" smtClean="0"/>
              <a:t>Modeling by </a:t>
            </a:r>
            <a:r>
              <a:rPr lang="en-US" sz="3200" dirty="0" err="1" smtClean="0"/>
              <a:t>Joost</a:t>
            </a:r>
            <a:r>
              <a:rPr lang="en-US" sz="3200" dirty="0" smtClean="0"/>
              <a:t> </a:t>
            </a:r>
            <a:r>
              <a:rPr lang="en-US" sz="3200" dirty="0" err="1" smtClean="0"/>
              <a:t>Swarte</a:t>
            </a:r>
            <a:r>
              <a:rPr lang="en-US" sz="3200" dirty="0" smtClean="0"/>
              <a:t> (Dutch artist)</a:t>
            </a:r>
            <a:endParaRPr lang="en-US" sz="3200" dirty="0"/>
          </a:p>
        </p:txBody>
      </p:sp>
      <p:pic>
        <p:nvPicPr>
          <p:cNvPr id="5" name="Picture 4" descr="Joost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318" y="1523651"/>
            <a:ext cx="4206786" cy="3301837"/>
          </a:xfrm>
          <a:prstGeom prst="rect">
            <a:avLst/>
          </a:prstGeom>
        </p:spPr>
      </p:pic>
      <p:pic>
        <p:nvPicPr>
          <p:cNvPr id="6" name="Picture 5" descr="joost2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5630" y="1523651"/>
            <a:ext cx="4260894" cy="330112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76893" y="5452484"/>
            <a:ext cx="4929555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Would you call these mathematical modeling?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889000"/>
          </a:xfrm>
        </p:spPr>
        <p:txBody>
          <a:bodyPr/>
          <a:lstStyle/>
          <a:p>
            <a:r>
              <a:rPr lang="en-US" dirty="0" smtClean="0"/>
              <a:t>Textbook Examples of MP4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1414584"/>
            <a:ext cx="7583487" cy="828431"/>
          </a:xfrm>
        </p:spPr>
        <p:txBody>
          <a:bodyPr/>
          <a:lstStyle/>
          <a:p>
            <a:r>
              <a:rPr lang="en-US" dirty="0" smtClean="0"/>
              <a:t>What strategies do you use in your classroom for students to model with math? </a:t>
            </a:r>
            <a:endParaRPr lang="en-US" dirty="0"/>
          </a:p>
        </p:txBody>
      </p:sp>
      <p:pic>
        <p:nvPicPr>
          <p:cNvPr id="4" name="Picture 3" descr="Tiling Pool Problem 6-8.tif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369771" y="3135904"/>
            <a:ext cx="5511311" cy="329078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9579" y="2243015"/>
            <a:ext cx="2243371" cy="164513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506306" y="3927231"/>
            <a:ext cx="1367693" cy="64633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Fermi Problems</a:t>
            </a:r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851264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Brokers of Expertise</a:t>
            </a:r>
            <a:br>
              <a:rPr lang="en-US" dirty="0" smtClean="0"/>
            </a:br>
            <a:r>
              <a:rPr lang="en-US" dirty="0" err="1" smtClean="0">
                <a:hlinkClick r:id="rId2"/>
              </a:rPr>
              <a:t>www.myboe.org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15104" y="781097"/>
            <a:ext cx="3012279" cy="1060646"/>
          </a:xfrm>
          <a:solidFill>
            <a:schemeClr val="bg1"/>
          </a:solidFill>
          <a:ln>
            <a:solidFill>
              <a:srgbClr val="142A49"/>
            </a:solidFill>
          </a:ln>
        </p:spPr>
        <p:txBody>
          <a:bodyPr/>
          <a:lstStyle/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Free Registration</a:t>
            </a:r>
          </a:p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Plenty of resources</a:t>
            </a:r>
            <a:endParaRPr 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Picture 3" descr="BOE1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300702" y="2092216"/>
            <a:ext cx="7559929" cy="3856738"/>
          </a:xfrm>
          <a:prstGeom prst="rect">
            <a:avLst/>
          </a:prstGeom>
        </p:spPr>
      </p:pic>
      <p:pic>
        <p:nvPicPr>
          <p:cNvPr id="5" name="Picture 4" descr="BOE2.tif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6066294" y="2896234"/>
            <a:ext cx="2732070" cy="3638783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829085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Let’s experience hands-on modeling:         </a:t>
            </a:r>
            <a:r>
              <a:rPr lang="en-US" sz="2800" dirty="0" smtClean="0"/>
              <a:t>calculate the surface area of a human body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8338" y="1828800"/>
            <a:ext cx="8309185" cy="4208930"/>
          </a:xfrm>
        </p:spPr>
        <p:txBody>
          <a:bodyPr>
            <a:normAutofit fontScale="92500"/>
          </a:bodyPr>
          <a:lstStyle/>
          <a:p>
            <a:r>
              <a:rPr lang="en-US" dirty="0"/>
              <a:t>Body surface </a:t>
            </a:r>
            <a:r>
              <a:rPr lang="en-US" dirty="0" smtClean="0"/>
              <a:t>area</a:t>
            </a:r>
            <a:r>
              <a:rPr lang="en-US" dirty="0"/>
              <a:t> </a:t>
            </a:r>
            <a:r>
              <a:rPr lang="en-US" dirty="0" smtClean="0"/>
              <a:t>(BSA</a:t>
            </a:r>
            <a:r>
              <a:rPr lang="en-US" dirty="0"/>
              <a:t>)</a:t>
            </a:r>
            <a:r>
              <a:rPr lang="en-US" dirty="0" smtClean="0"/>
              <a:t> </a:t>
            </a:r>
            <a:r>
              <a:rPr lang="en-US" dirty="0"/>
              <a:t>is a measure of the skin's total area. </a:t>
            </a:r>
            <a:endParaRPr lang="en-US" dirty="0" smtClean="0"/>
          </a:p>
          <a:p>
            <a:r>
              <a:rPr lang="en-US" dirty="0" smtClean="0"/>
              <a:t>BSA </a:t>
            </a:r>
            <a:r>
              <a:rPr lang="en-US" dirty="0"/>
              <a:t>is used by doctors, pharmacologists, and other clinicians to determine the proper dosage of </a:t>
            </a:r>
            <a:r>
              <a:rPr lang="en-US" dirty="0" smtClean="0"/>
              <a:t>medications (e.g. to cure cancer). </a:t>
            </a:r>
          </a:p>
          <a:p>
            <a:r>
              <a:rPr lang="en-US" dirty="0" smtClean="0"/>
              <a:t>The metabolic rate of a person is proportional to his/her surface area (e.g. cardiac output and renal function; because the skin is your largest organ)</a:t>
            </a:r>
          </a:p>
          <a:p>
            <a:r>
              <a:rPr lang="en-US" dirty="0" smtClean="0"/>
              <a:t>There </a:t>
            </a:r>
            <a:r>
              <a:rPr lang="en-US" dirty="0"/>
              <a:t>are 8</a:t>
            </a:r>
            <a:r>
              <a:rPr lang="en-US" dirty="0" smtClean="0"/>
              <a:t> formulas </a:t>
            </a:r>
            <a:r>
              <a:rPr lang="en-US" dirty="0"/>
              <a:t>for approximating the surface area of the human body based on a person's weight and height. Each formula is based on certain assumptions about the overall shape of the human body and each formula returns the approximate body surface area in square meters.</a:t>
            </a:r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063394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9963" y="381000"/>
            <a:ext cx="7583487" cy="1044388"/>
          </a:xfrm>
        </p:spPr>
        <p:txBody>
          <a:bodyPr/>
          <a:lstStyle/>
          <a:p>
            <a:r>
              <a:rPr lang="en-US" dirty="0" smtClean="0"/>
              <a:t>Let’s start small:                 </a:t>
            </a:r>
            <a:r>
              <a:rPr lang="en-US" sz="3200" dirty="0" smtClean="0"/>
              <a:t>calculate the surface area of a hand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2830" y="400110"/>
            <a:ext cx="1372008" cy="205055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8243" y="2120459"/>
            <a:ext cx="1424700" cy="1934049"/>
          </a:xfrm>
          <a:prstGeom prst="rect">
            <a:avLst/>
          </a:prstGeom>
        </p:spPr>
      </p:pic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534771" y="1828800"/>
            <a:ext cx="5570942" cy="2447073"/>
          </a:xfrm>
        </p:spPr>
        <p:txBody>
          <a:bodyPr/>
          <a:lstStyle/>
          <a:p>
            <a:r>
              <a:rPr lang="en-US" dirty="0" smtClean="0"/>
              <a:t>What are some strategies you could use in this problem? </a:t>
            </a:r>
          </a:p>
          <a:p>
            <a:pPr marL="752475" lvl="1" indent="-457200"/>
            <a:r>
              <a:rPr lang="en-US" dirty="0" smtClean="0"/>
              <a:t>More than one solution is possible!</a:t>
            </a:r>
          </a:p>
          <a:p>
            <a:pPr marL="752475" lvl="1" indent="-457200"/>
            <a:r>
              <a:rPr lang="en-US" dirty="0" smtClean="0"/>
              <a:t>Collaboration facilitates the development of a more efficient model</a:t>
            </a:r>
          </a:p>
          <a:p>
            <a:endParaRPr lang="en-US" dirty="0" smtClean="0"/>
          </a:p>
          <a:p>
            <a:pPr marL="457200" indent="-457200">
              <a:buFont typeface="+mj-lt"/>
              <a:buAutoNum type="arabicPeriod"/>
            </a:pP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2571060" y="3805575"/>
            <a:ext cx="1959950" cy="2616634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6034663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673352"/>
            <a:ext cx="7583487" cy="1044388"/>
          </a:xfrm>
        </p:spPr>
        <p:txBody>
          <a:bodyPr/>
          <a:lstStyle/>
          <a:p>
            <a:r>
              <a:rPr lang="en-US" sz="3200" dirty="0" smtClean="0"/>
              <a:t>One important note: </a:t>
            </a:r>
            <a:br>
              <a:rPr lang="en-US" sz="3200" dirty="0" smtClean="0"/>
            </a:br>
            <a:r>
              <a:rPr lang="en-US" sz="3200" dirty="0" smtClean="0"/>
              <a:t>Analyzing and interpreting results is a major component of modeling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1947568"/>
            <a:ext cx="7583487" cy="4208930"/>
          </a:xfrm>
        </p:spPr>
        <p:txBody>
          <a:bodyPr/>
          <a:lstStyle/>
          <a:p>
            <a:r>
              <a:rPr lang="en-US" dirty="0" smtClean="0"/>
              <a:t>Strong link to statistical analysis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218" y="2661936"/>
            <a:ext cx="3668793" cy="316736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51211" y="6048094"/>
            <a:ext cx="1383800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Weight (Kg)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 rot="16200000">
            <a:off x="-51004" y="3123071"/>
            <a:ext cx="1291602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Height (m)</a:t>
            </a:r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0713352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 for Math modeling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3456" y="1828800"/>
            <a:ext cx="8580104" cy="4208930"/>
          </a:xfrm>
        </p:spPr>
        <p:txBody>
          <a:bodyPr>
            <a:normAutofit fontScale="92500" lnSpcReduction="10000"/>
          </a:bodyPr>
          <a:lstStyle/>
          <a:p>
            <a:endParaRPr lang="en-US" dirty="0" smtClean="0"/>
          </a:p>
          <a:p>
            <a:pPr marL="282575" lvl="1" indent="-282575">
              <a:spcBef>
                <a:spcPts val="2000"/>
              </a:spcBef>
            </a:pPr>
            <a:r>
              <a:rPr lang="en-US" u="sng" dirty="0" smtClean="0">
                <a:hlinkClick r:id="rId2"/>
              </a:rPr>
              <a:t>Brokers of Experise: http://myboe.org</a:t>
            </a:r>
          </a:p>
          <a:p>
            <a:pPr marL="282575" lvl="1" indent="-282575">
              <a:spcBef>
                <a:spcPts val="2000"/>
              </a:spcBef>
            </a:pPr>
            <a:r>
              <a:rPr lang="en-US" u="sng" dirty="0" smtClean="0">
                <a:hlinkClick r:id="rId2"/>
              </a:rPr>
              <a:t>Indiana Math Initiative: </a:t>
            </a:r>
            <a:r>
              <a:rPr lang="en-US" dirty="0" smtClean="0">
                <a:hlinkClick r:id="rId2"/>
              </a:rPr>
              <a:t>http://www.indiana.edu/~iucme/lessonplans.html</a:t>
            </a:r>
            <a:endParaRPr lang="en-US" dirty="0" smtClean="0"/>
          </a:p>
          <a:p>
            <a:r>
              <a:rPr lang="en-US" dirty="0" smtClean="0"/>
              <a:t>Science </a:t>
            </a:r>
            <a:r>
              <a:rPr lang="en-US" dirty="0"/>
              <a:t>News http://</a:t>
            </a:r>
            <a:r>
              <a:rPr lang="en-US" dirty="0" err="1"/>
              <a:t>www.sciencenews.org</a:t>
            </a:r>
            <a:r>
              <a:rPr lang="en-US" dirty="0" smtClean="0"/>
              <a:t>/</a:t>
            </a:r>
          </a:p>
          <a:p>
            <a:r>
              <a:rPr lang="en-US" dirty="0" smtClean="0"/>
              <a:t>Science </a:t>
            </a:r>
            <a:r>
              <a:rPr lang="en-US" dirty="0"/>
              <a:t>News for </a:t>
            </a:r>
            <a:r>
              <a:rPr lang="en-US" dirty="0" smtClean="0"/>
              <a:t>Kids http</a:t>
            </a:r>
            <a:r>
              <a:rPr lang="en-US" dirty="0"/>
              <a:t>://</a:t>
            </a:r>
            <a:r>
              <a:rPr lang="en-US" dirty="0" err="1"/>
              <a:t>www.sciencenewsforkids.org</a:t>
            </a:r>
            <a:r>
              <a:rPr lang="en-US" dirty="0"/>
              <a:t>/, </a:t>
            </a:r>
            <a:endParaRPr lang="en-US" dirty="0" smtClean="0"/>
          </a:p>
          <a:p>
            <a:r>
              <a:rPr lang="en-US" dirty="0" smtClean="0"/>
              <a:t>Discover </a:t>
            </a:r>
            <a:r>
              <a:rPr lang="en-US" dirty="0"/>
              <a:t>Magazine http://</a:t>
            </a:r>
            <a:r>
              <a:rPr lang="en-US" dirty="0" err="1"/>
              <a:t>discovermagazine.com</a:t>
            </a:r>
            <a:r>
              <a:rPr lang="en-US" dirty="0"/>
              <a:t>/, </a:t>
            </a:r>
            <a:endParaRPr lang="en-US" dirty="0" smtClean="0"/>
          </a:p>
          <a:p>
            <a:r>
              <a:rPr lang="en-US" dirty="0" smtClean="0"/>
              <a:t>Nature</a:t>
            </a:r>
            <a:r>
              <a:rPr lang="en-US" dirty="0"/>
              <a:t> </a:t>
            </a:r>
            <a:r>
              <a:rPr lang="en-US" dirty="0" smtClean="0"/>
              <a:t>Magazine </a:t>
            </a:r>
            <a:r>
              <a:rPr lang="en-US" dirty="0"/>
              <a:t>http://</a:t>
            </a:r>
            <a:r>
              <a:rPr lang="en-US" dirty="0" err="1"/>
              <a:t>www.nature.com</a:t>
            </a:r>
            <a:r>
              <a:rPr lang="en-US" dirty="0" smtClean="0"/>
              <a:t>/</a:t>
            </a:r>
          </a:p>
          <a:p>
            <a:r>
              <a:rPr lang="en-US" dirty="0" smtClean="0"/>
              <a:t>Science </a:t>
            </a:r>
            <a:r>
              <a:rPr lang="en-US" dirty="0"/>
              <a:t>http://</a:t>
            </a:r>
            <a:r>
              <a:rPr lang="en-US" dirty="0" err="1"/>
              <a:t>www.sciencemag.org</a:t>
            </a:r>
            <a:r>
              <a:rPr lang="en-US" dirty="0" smtClean="0"/>
              <a:t>/</a:t>
            </a:r>
            <a:endParaRPr lang="en-US" dirty="0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8779906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do we need Common Core?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4" y="1828800"/>
            <a:ext cx="3880482" cy="4208930"/>
          </a:xfrm>
        </p:spPr>
        <p:txBody>
          <a:bodyPr/>
          <a:lstStyle/>
          <a:p>
            <a:r>
              <a:rPr lang="en-US" dirty="0" smtClean="0"/>
              <a:t>Do we?</a:t>
            </a:r>
          </a:p>
          <a:p>
            <a:r>
              <a:rPr lang="en-US" dirty="0" smtClean="0"/>
              <a:t>Are we familiar enough with CCSS so to </a:t>
            </a:r>
            <a:r>
              <a:rPr lang="en-US" i="1" dirty="0" smtClean="0"/>
              <a:t>see</a:t>
            </a:r>
            <a:r>
              <a:rPr lang="en-US" dirty="0" smtClean="0"/>
              <a:t> their (positive) impact in the classroom?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5361" y="1828800"/>
            <a:ext cx="2323213" cy="188469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Little Piggy wants his cookies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1828800"/>
            <a:ext cx="7583487" cy="516591"/>
          </a:xfrm>
        </p:spPr>
        <p:txBody>
          <a:bodyPr/>
          <a:lstStyle/>
          <a:p>
            <a:r>
              <a:rPr lang="en-US" dirty="0">
                <a:hlinkClick r:id="rId2"/>
              </a:rPr>
              <a:t>http://www.youtube.com/watch?v=</a:t>
            </a:r>
            <a:r>
              <a:rPr lang="en-US" dirty="0" smtClean="0">
                <a:hlinkClick r:id="rId2"/>
              </a:rPr>
              <a:t>KpLVVtBopok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Picture 3" descr="Porcellino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1905443" y="2753336"/>
            <a:ext cx="5216217" cy="3456530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504489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 need Common Core:               so we don’t choose 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1828800"/>
            <a:ext cx="7583487" cy="659128"/>
          </a:xfrm>
        </p:spPr>
        <p:txBody>
          <a:bodyPr/>
          <a:lstStyle/>
          <a:p>
            <a:r>
              <a:rPr lang="en-US" dirty="0" smtClean="0">
                <a:hlinkClick r:id="rId2"/>
              </a:rPr>
              <a:t>http://www.youtube.com/watch?v=dY2mRM4i6tY</a:t>
            </a:r>
            <a:endParaRPr lang="en-US" dirty="0"/>
          </a:p>
        </p:txBody>
      </p:sp>
      <p:pic>
        <p:nvPicPr>
          <p:cNvPr id="5" name="Picture 4" descr="I choose C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="http://schemas.openxmlformats.org/drawingml/2006/main" xmlns:r="http://schemas.openxmlformats.org/officeDocument/2006/relationships" xmlns:p="http://schemas.openxmlformats.org/presentationml/2006/main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1690517" y="2487928"/>
            <a:ext cx="5732188" cy="3155416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1357486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669684"/>
          </a:xfrm>
        </p:spPr>
        <p:txBody>
          <a:bodyPr/>
          <a:lstStyle/>
          <a:p>
            <a:r>
              <a:rPr lang="en-US" dirty="0" smtClean="0"/>
              <a:t>Some arts…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1741" y="3855555"/>
            <a:ext cx="1972183" cy="263296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rcRect t="25448" r="11529"/>
          <a:stretch>
            <a:fillRect/>
          </a:stretch>
        </p:blipFill>
        <p:spPr>
          <a:xfrm>
            <a:off x="330251" y="3855555"/>
            <a:ext cx="1963173" cy="263296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69" y="1196746"/>
            <a:ext cx="3120210" cy="229335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55558" y="381000"/>
            <a:ext cx="2129520" cy="31091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rcRect l="14903" r="14030"/>
          <a:stretch>
            <a:fillRect/>
          </a:stretch>
        </p:blipFill>
        <p:spPr>
          <a:xfrm>
            <a:off x="6185848" y="3855555"/>
            <a:ext cx="1890604" cy="266031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artists…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7788" y="1005002"/>
            <a:ext cx="2736391" cy="198726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586" y="3990871"/>
            <a:ext cx="3492500" cy="23241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8046" y="1544156"/>
            <a:ext cx="2288760" cy="228876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1533" y="3523742"/>
            <a:ext cx="3721639" cy="279122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797314" y="6476301"/>
            <a:ext cx="5346686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dirty="0" smtClean="0"/>
              <a:t>Credit for this analogy: Prof. Paulo </a:t>
            </a:r>
            <a:r>
              <a:rPr lang="en-US" sz="1400" dirty="0" err="1" smtClean="0"/>
              <a:t>Bilkstein</a:t>
            </a:r>
            <a:r>
              <a:rPr lang="en-US" sz="1400" dirty="0" smtClean="0"/>
              <a:t>, </a:t>
            </a:r>
            <a:r>
              <a:rPr lang="en-US" sz="1400" dirty="0" err="1" smtClean="0"/>
              <a:t>FabLab</a:t>
            </a:r>
            <a:r>
              <a:rPr lang="en-US" sz="1400" dirty="0" smtClean="0"/>
              <a:t> @ Stanford</a:t>
            </a:r>
            <a:endParaRPr lang="en-US" sz="1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841378"/>
          </a:xfrm>
        </p:spPr>
        <p:txBody>
          <a:bodyPr/>
          <a:lstStyle/>
          <a:p>
            <a:r>
              <a:rPr lang="en-US" dirty="0" smtClean="0"/>
              <a:t>On the menu today: </a:t>
            </a:r>
            <a:br>
              <a:rPr lang="en-US" dirty="0" smtClean="0"/>
            </a:br>
            <a:r>
              <a:rPr lang="en-US" dirty="0" smtClean="0"/>
              <a:t>Mathematical Practice #4</a:t>
            </a:r>
            <a:br>
              <a:rPr lang="en-US" dirty="0" smtClean="0"/>
            </a:br>
            <a:r>
              <a:rPr lang="en-US" dirty="0" smtClean="0"/>
              <a:t>Modeling with Mathematics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779463" y="2438012"/>
            <a:ext cx="5072092" cy="1986049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Let’s look at the 2 handouts: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Mathematical Practices in CCSS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Intersection between practices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3743" y="4408944"/>
            <a:ext cx="2221070" cy="1628785"/>
          </a:xfrm>
          <a:prstGeom prst="rect">
            <a:avLst/>
          </a:prstGeom>
        </p:spPr>
      </p:pic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2013787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Lifelong integration of practices</a:t>
            </a:r>
            <a:endParaRPr lang="en-US" dirty="0"/>
          </a:p>
        </p:txBody>
      </p:sp>
      <p:pic>
        <p:nvPicPr>
          <p:cNvPr id="4" name="Picture 3" descr="Standards integration.tif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1322" y="2055687"/>
            <a:ext cx="5596698" cy="426415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666306"/>
          </a:xfrm>
        </p:spPr>
        <p:txBody>
          <a:bodyPr/>
          <a:lstStyle/>
          <a:p>
            <a:r>
              <a:rPr lang="en-US" dirty="0" smtClean="0"/>
              <a:t>Model with Mathematics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1523" y="1425388"/>
            <a:ext cx="7906565" cy="5138830"/>
          </a:xfrm>
        </p:spPr>
        <p:txBody>
          <a:bodyPr>
            <a:normAutofit fontScale="77500" lnSpcReduction="20000"/>
          </a:bodyPr>
          <a:lstStyle/>
          <a:p>
            <a:r>
              <a:rPr lang="en-US" dirty="0">
                <a:hlinkClick r:id="rId2"/>
              </a:rPr>
              <a:t>http://www.corestandards.org/Math/Practice/</a:t>
            </a:r>
            <a:r>
              <a:rPr lang="en-US" dirty="0" smtClean="0">
                <a:hlinkClick r:id="rId2"/>
              </a:rPr>
              <a:t>MP4</a:t>
            </a:r>
            <a:endParaRPr lang="en-US" dirty="0"/>
          </a:p>
          <a:p>
            <a:r>
              <a:rPr lang="en-US" dirty="0" smtClean="0"/>
              <a:t>Mathematically </a:t>
            </a:r>
            <a:r>
              <a:rPr lang="en-US" dirty="0"/>
              <a:t>proficient students can apply the mathematics they know to solve problems arising in everyday life, society, and the workplace</a:t>
            </a:r>
            <a:r>
              <a:rPr lang="en-US" dirty="0" smtClean="0"/>
              <a:t>.</a:t>
            </a:r>
          </a:p>
          <a:p>
            <a:r>
              <a:rPr lang="en-US" dirty="0" smtClean="0"/>
              <a:t> </a:t>
            </a:r>
            <a:r>
              <a:rPr lang="en-US" dirty="0"/>
              <a:t>In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</a:rPr>
              <a:t>early grades</a:t>
            </a:r>
            <a:r>
              <a:rPr lang="en-US" dirty="0"/>
              <a:t>, this might be as simple as writing an addition equation to describe a situation. In </a:t>
            </a:r>
            <a:r>
              <a:rPr lang="en-US" dirty="0">
                <a:solidFill>
                  <a:srgbClr val="8F4600"/>
                </a:solidFill>
              </a:rPr>
              <a:t>middle grades</a:t>
            </a:r>
            <a:r>
              <a:rPr lang="en-US" dirty="0"/>
              <a:t>, a student might apply proportional reasoning to plan a school event or analyze a problem in the community. By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8F4600"/>
                </a:solidFill>
              </a:rPr>
              <a:t>high school</a:t>
            </a:r>
            <a:r>
              <a:rPr lang="en-US" dirty="0"/>
              <a:t>,</a:t>
            </a:r>
            <a:r>
              <a:rPr lang="en-US" dirty="0" smtClean="0"/>
              <a:t> a </a:t>
            </a:r>
            <a:r>
              <a:rPr lang="en-US" dirty="0"/>
              <a:t>student might use geometry to solve a design problem or use a function to describe how one quantity of interest depends on another</a:t>
            </a:r>
            <a:r>
              <a:rPr lang="en-US" dirty="0" smtClean="0"/>
              <a:t>.</a:t>
            </a:r>
          </a:p>
          <a:p>
            <a:r>
              <a:rPr lang="en-US" sz="2286" dirty="0" smtClean="0"/>
              <a:t>Mathematically </a:t>
            </a:r>
            <a:r>
              <a:rPr lang="en-US" sz="2286" dirty="0"/>
              <a:t>proficient students who can apply what they know are comfortable making </a:t>
            </a:r>
            <a:r>
              <a:rPr lang="en-US" sz="2286" b="1" u="sng" dirty="0"/>
              <a:t>assumptions and approximations </a:t>
            </a:r>
            <a:r>
              <a:rPr lang="en-US" sz="2286" dirty="0"/>
              <a:t>to simplify a </a:t>
            </a:r>
            <a:r>
              <a:rPr lang="en-US" sz="2286" b="1" u="sng" dirty="0"/>
              <a:t>complicated situation</a:t>
            </a:r>
            <a:r>
              <a:rPr lang="en-US" sz="2286" dirty="0"/>
              <a:t>, realizing that these may need revision later. They are able to </a:t>
            </a:r>
            <a:r>
              <a:rPr lang="en-US" sz="2286" b="1" u="sng" dirty="0"/>
              <a:t>identify important quantities</a:t>
            </a:r>
            <a:r>
              <a:rPr lang="en-US" sz="2286" b="1" dirty="0"/>
              <a:t> </a:t>
            </a:r>
            <a:r>
              <a:rPr lang="en-US" sz="2286" dirty="0"/>
              <a:t>in a practical situation and </a:t>
            </a:r>
            <a:r>
              <a:rPr lang="en-US" sz="2286" b="1" u="sng" dirty="0"/>
              <a:t>map their relationships </a:t>
            </a:r>
            <a:r>
              <a:rPr lang="en-US" sz="2286" dirty="0"/>
              <a:t>using such tools as diagrams, two-way tables, graphs, flowcharts and formulas. They can </a:t>
            </a:r>
            <a:r>
              <a:rPr lang="en-US" sz="2286" b="1" u="sng" dirty="0"/>
              <a:t>analyze those relationships</a:t>
            </a:r>
            <a:r>
              <a:rPr lang="en-US" sz="2286" dirty="0"/>
              <a:t> mathematically to </a:t>
            </a:r>
            <a:r>
              <a:rPr lang="en-US" sz="2286" b="1" u="sng" dirty="0"/>
              <a:t>draw conclusions</a:t>
            </a:r>
            <a:r>
              <a:rPr lang="en-US" sz="2286" dirty="0"/>
              <a:t>. They routinely </a:t>
            </a:r>
            <a:r>
              <a:rPr lang="en-US" sz="2286" b="1" u="sng" dirty="0"/>
              <a:t>interpret</a:t>
            </a:r>
            <a:r>
              <a:rPr lang="en-US" sz="2286" dirty="0"/>
              <a:t> their mathematical </a:t>
            </a:r>
            <a:r>
              <a:rPr lang="en-US" sz="2286" b="1" u="sng" dirty="0"/>
              <a:t>results</a:t>
            </a:r>
            <a:r>
              <a:rPr lang="en-US" sz="2286" dirty="0"/>
              <a:t> in the context of the situation and reflect on whether the </a:t>
            </a:r>
            <a:r>
              <a:rPr lang="en-US" sz="2286" b="1" u="sng" dirty="0"/>
              <a:t>results make sense</a:t>
            </a:r>
            <a:r>
              <a:rPr lang="en-US" sz="2286" dirty="0"/>
              <a:t>, possibly </a:t>
            </a:r>
            <a:r>
              <a:rPr lang="en-US" sz="2286" b="1" u="sng" dirty="0"/>
              <a:t>improving the model </a:t>
            </a:r>
            <a:r>
              <a:rPr lang="en-US" sz="2286" dirty="0"/>
              <a:t>if it has not served its </a:t>
            </a:r>
            <a:r>
              <a:rPr lang="en-US" sz="2286" b="1" u="sng" dirty="0"/>
              <a:t>purpose</a:t>
            </a:r>
            <a:r>
              <a:rPr lang="en-US" sz="2286" dirty="0"/>
              <a:t>.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779463" y="3776899"/>
            <a:ext cx="7778625" cy="2523431"/>
          </a:xfrm>
          <a:prstGeom prst="roundRect">
            <a:avLst/>
          </a:prstGeom>
          <a:noFill/>
          <a:ln w="38100" cmpd="sng">
            <a:solidFill>
              <a:srgbClr val="FFFF0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xmlns:mv="urn:schemas-microsoft-com:mac:vml" xmlns:mc="http://schemas.openxmlformats.org/markup-compatibility/2006" val="3142834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rcRect l="12252" r="28728"/>
          <a:stretch>
            <a:fillRect/>
          </a:stretch>
        </p:blipFill>
        <p:spPr>
          <a:xfrm>
            <a:off x="5352181" y="4162587"/>
            <a:ext cx="1452805" cy="187514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 do MP4 all the time because the real world is messy!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4" y="1828800"/>
            <a:ext cx="4229786" cy="420893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I need to paint a room. How much paint do I need?</a:t>
            </a:r>
          </a:p>
          <a:p>
            <a:r>
              <a:rPr lang="en-US" dirty="0" smtClean="0"/>
              <a:t>I would like to retire by the age of 65. What do I need to do?</a:t>
            </a:r>
          </a:p>
          <a:p>
            <a:r>
              <a:rPr lang="en-US" dirty="0" smtClean="0"/>
              <a:t>How is it possible that chemotherapy is a bad thing for cancer, but it doesn’t kill me? </a:t>
            </a:r>
          </a:p>
          <a:p>
            <a:r>
              <a:rPr lang="en-US" dirty="0" smtClean="0"/>
              <a:t>How can I get an A in this class?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9418" y="1198389"/>
            <a:ext cx="2361851" cy="156993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4986" y="2640414"/>
            <a:ext cx="1983698" cy="169936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02402" y="4714374"/>
            <a:ext cx="1697733" cy="1975247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Revolution">
  <a:themeElements>
    <a:clrScheme name="Revolution">
      <a:dk1>
        <a:sysClr val="windowText" lastClr="000000"/>
      </a:dk1>
      <a:lt1>
        <a:sysClr val="window" lastClr="FFFFFF"/>
      </a:lt1>
      <a:dk2>
        <a:srgbClr val="1B3861"/>
      </a:dk2>
      <a:lt2>
        <a:srgbClr val="38ABED"/>
      </a:lt2>
      <a:accent1>
        <a:srgbClr val="0C5986"/>
      </a:accent1>
      <a:accent2>
        <a:srgbClr val="DDF53D"/>
      </a:accent2>
      <a:accent3>
        <a:srgbClr val="508709"/>
      </a:accent3>
      <a:accent4>
        <a:srgbClr val="BF5E00"/>
      </a:accent4>
      <a:accent5>
        <a:srgbClr val="9C0001"/>
      </a:accent5>
      <a:accent6>
        <a:srgbClr val="660075"/>
      </a:accent6>
      <a:hlink>
        <a:srgbClr val="ABF24D"/>
      </a:hlink>
      <a:folHlink>
        <a:srgbClr val="A0E7FB"/>
      </a:folHlink>
    </a:clrScheme>
    <a:fontScheme name="Revolution">
      <a:majorFont>
        <a:latin typeface="Trebuchet MS"/>
        <a:ea typeface=""/>
        <a:cs typeface=""/>
        <a:font script="Jpan" typeface="ＭＳ ゴシック"/>
        <a:font script="Hans" typeface="宋体"/>
        <a:font script="Hant" typeface="新細明體"/>
      </a:majorFont>
      <a:minorFont>
        <a:latin typeface="Trebuchet MS"/>
        <a:ea typeface=""/>
        <a:cs typeface=""/>
        <a:font script="Jpan" typeface="ＭＳ ゴシック"/>
        <a:font script="Hans" typeface="宋体"/>
        <a:font script="Hant" typeface="新細明體"/>
      </a:minorFont>
    </a:fontScheme>
    <a:fmtScheme name="Revolution">
      <a: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0800000">
              <a:srgbClr val="808080">
                <a:alpha val="75000"/>
              </a:srgbClr>
            </a:innerShdw>
          </a:effectLst>
        </a:effectStyle>
        <a:effectStyle>
          <a:effectLst>
            <a:innerShdw blurRad="50800" dist="25400" dir="13500000">
              <a:srgbClr val="808080">
                <a:alpha val="75000"/>
              </a:srgbClr>
            </a:innerShdw>
            <a:outerShdw blurRad="63500" dist="50800" dir="5400000" algn="br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1400000"/>
            </a:lightRig>
          </a:scene3d>
          <a:sp3d contourW="12700" prstMaterial="softmetal">
            <a:bevelT w="63500" h="254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Revolution.thmx</Template>
  <TotalTime>2748</TotalTime>
  <Words>885</Words>
  <Application>Microsoft Macintosh PowerPoint</Application>
  <PresentationFormat>On-screen Show (4:3)</PresentationFormat>
  <Paragraphs>81</Paragraphs>
  <Slides>20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Revolution</vt:lpstr>
      <vt:lpstr>Mathematical practices     for STEM thinkers</vt:lpstr>
      <vt:lpstr>Why do we need Common Core?</vt:lpstr>
      <vt:lpstr>We need Common Core:               so we don’t choose C</vt:lpstr>
      <vt:lpstr>Some arts…</vt:lpstr>
      <vt:lpstr>Some artists…</vt:lpstr>
      <vt:lpstr>On the menu today:  Mathematical Practice #4 Modeling with Mathematics</vt:lpstr>
      <vt:lpstr>Lifelong integration of practices</vt:lpstr>
      <vt:lpstr>Model with Mathematics</vt:lpstr>
      <vt:lpstr>We do MP4 all the time because the real world is messy!</vt:lpstr>
      <vt:lpstr>Want to land on Mars?</vt:lpstr>
      <vt:lpstr>What are some steps needed to model problems?</vt:lpstr>
      <vt:lpstr>Real example of math modeling:           Google Traffic SoCal 5:30 PM</vt:lpstr>
      <vt:lpstr>Modeling by Joost Swarte (Dutch artist)</vt:lpstr>
      <vt:lpstr>Textbook Examples of MP4</vt:lpstr>
      <vt:lpstr>Brokers of Expertise www.myboe.org</vt:lpstr>
      <vt:lpstr>Let’s experience hands-on modeling:         calculate the surface area of a human body</vt:lpstr>
      <vt:lpstr>Let’s start small:                 calculate the surface area of a hand</vt:lpstr>
      <vt:lpstr>One important note:  Analyzing and interpreting results is a major component of modeling</vt:lpstr>
      <vt:lpstr>Resources for Math modeling</vt:lpstr>
      <vt:lpstr>Little Piggy wants his cookies</vt:lpstr>
    </vt:vector>
  </TitlesOfParts>
  <Company>University of California Riverside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Mathematical practices     for STEM thinkers</dc:title>
  <dc:creator>Maria Simani</dc:creator>
  <cp:lastModifiedBy>Maria Simani</cp:lastModifiedBy>
  <cp:revision>36</cp:revision>
  <dcterms:created xsi:type="dcterms:W3CDTF">2013-03-29T22:47:23Z</dcterms:created>
  <dcterms:modified xsi:type="dcterms:W3CDTF">2013-03-29T22:59:01Z</dcterms:modified>
</cp:coreProperties>
</file>